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6"/>
  </p:notesMasterIdLst>
  <p:sldIdLst>
    <p:sldId id="257" r:id="rId2"/>
    <p:sldId id="623" r:id="rId3"/>
    <p:sldId id="768" r:id="rId4"/>
    <p:sldId id="258" r:id="rId5"/>
    <p:sldId id="762" r:id="rId6"/>
    <p:sldId id="262" r:id="rId7"/>
    <p:sldId id="313" r:id="rId8"/>
    <p:sldId id="495" r:id="rId9"/>
    <p:sldId id="820" r:id="rId10"/>
    <p:sldId id="480" r:id="rId11"/>
    <p:sldId id="259" r:id="rId12"/>
    <p:sldId id="821" r:id="rId13"/>
    <p:sldId id="863" r:id="rId14"/>
    <p:sldId id="481" r:id="rId15"/>
    <p:sldId id="834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949" r:id="rId29"/>
    <p:sldId id="950" r:id="rId30"/>
    <p:sldId id="408" r:id="rId31"/>
    <p:sldId id="336" r:id="rId32"/>
    <p:sldId id="337" r:id="rId33"/>
    <p:sldId id="338" r:id="rId34"/>
    <p:sldId id="411" r:id="rId35"/>
    <p:sldId id="410" r:id="rId36"/>
    <p:sldId id="412" r:id="rId37"/>
    <p:sldId id="413" r:id="rId38"/>
    <p:sldId id="414" r:id="rId39"/>
    <p:sldId id="415" r:id="rId40"/>
    <p:sldId id="417" r:id="rId41"/>
    <p:sldId id="416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44" r:id="rId68"/>
    <p:sldId id="445" r:id="rId69"/>
    <p:sldId id="446" r:id="rId70"/>
    <p:sldId id="447" r:id="rId71"/>
    <p:sldId id="449" r:id="rId72"/>
    <p:sldId id="448" r:id="rId73"/>
    <p:sldId id="951" r:id="rId74"/>
    <p:sldId id="952" r:id="rId75"/>
    <p:sldId id="954" r:id="rId76"/>
    <p:sldId id="955" r:id="rId77"/>
    <p:sldId id="453" r:id="rId78"/>
    <p:sldId id="454" r:id="rId79"/>
    <p:sldId id="455" r:id="rId80"/>
    <p:sldId id="456" r:id="rId81"/>
    <p:sldId id="457" r:id="rId82"/>
    <p:sldId id="953" r:id="rId83"/>
    <p:sldId id="461" r:id="rId84"/>
    <p:sldId id="462" r:id="rId85"/>
    <p:sldId id="463" r:id="rId86"/>
    <p:sldId id="460" r:id="rId87"/>
    <p:sldId id="465" r:id="rId88"/>
    <p:sldId id="947" r:id="rId89"/>
    <p:sldId id="803" r:id="rId90"/>
    <p:sldId id="860" r:id="rId91"/>
    <p:sldId id="861" r:id="rId92"/>
    <p:sldId id="862" r:id="rId93"/>
    <p:sldId id="309" r:id="rId94"/>
    <p:sldId id="80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>
      <p:cViewPr varScale="1">
        <p:scale>
          <a:sx n="121" d="100"/>
          <a:sy n="121" d="100"/>
        </p:scale>
        <p:origin x="1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entbrite.com/o/code-it-up-2973380883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software-architecture-microservices-code-it-up-online-vol-14-registration-262477656737" TargetMode="External"/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/Software-Architecture-Se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micro-cod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itup.today/" TargetMode="External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www.youtube.com/c/CodeItUpWithIvo" TargetMode="External"/><Relationship Id="rId2" Type="http://schemas.openxmlformats.org/officeDocument/2006/relationships/hyperlink" Target="https://docs.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caneagle.com/" TargetMode="External"/><Relationship Id="rId2" Type="http://schemas.openxmlformats.org/officeDocument/2006/relationships/hyperlink" Target="https://indeav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artit.b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0tjziAQfNQ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software-architecture-microservices-code-it-up-online-vol-14-registration-262477656737" TargetMode="External"/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mailto:wewritesoftware@gmail.com" TargetMode="External"/><Relationship Id="rId2" Type="http://schemas.openxmlformats.org/officeDocument/2006/relationships/hyperlink" Target="https://www.eventbrite.com/e/software-architecture-the-architect-the-team-code-it-up-online-vol-15-registration-26518096239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ntbrite.com/e/software-architecture-microservices-code-it-up-online-vol-14-registration-262477656737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odeItUpwithIvo" TargetMode="External"/><Relationship Id="rId2" Type="http://schemas.openxmlformats.org/officeDocument/2006/relationships/hyperlink" Target="https://codeitup.toda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ay-ve.com/" TargetMode="External"/><Relationship Id="rId4" Type="http://schemas.openxmlformats.org/officeDocument/2006/relationships/hyperlink" Target="https://www.patreon.com/ivaylokenov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ericaneagle.com/" TargetMode="External"/><Relationship Id="rId3" Type="http://schemas.openxmlformats.org/officeDocument/2006/relationships/hyperlink" Target="https://www.patreon.com/ivaylokenov" TargetMode="External"/><Relationship Id="rId7" Type="http://schemas.openxmlformats.org/officeDocument/2006/relationships/hyperlink" Target="https://indeavr.com/" TargetMode="External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opencollective.com/mytestedaspnet" TargetMode="External"/><Relationship Id="rId9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Software-Architecture-Serie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C89BD1A-EFD0-4F18-87F5-C404ED5E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Software Architecture Part 6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D52E1832-D33D-44BE-9B45-54FF39A43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</a:t>
            </a:r>
            <a:r>
              <a:rPr lang="en-US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4174-F283-444C-87E6-06D2CE44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86460"/>
            <a:ext cx="5283200" cy="1191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C3DCA-1895-4CA2-9897-CE6AA9CF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419600"/>
            <a:ext cx="3152775" cy="2019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Theoretical lectures on software architectures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Widely-used design patterns and concepts in production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your level, you may be familiar with some of the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real-life project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A practical guidebook for architecting various solutions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real-life projects on more than 70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Legacy systems, vast data load, lots of concurrent users, working with critical data, and more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Please report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, if you find any “bugs” in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And I have a lot more to add in the future!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receive free updates of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MOST IMPORTANTLY – HUGE THANK YOU! &lt;3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SERIES Of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3557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1034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Why Software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Is Software Architecture?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Unified Modeling Language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Solution Architectures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Choosing The Right Patterns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Architecture Quality Attributes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System-Wide Considerations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Content Of The Series – A Free Course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A7E2EC5-E0B7-48FF-B10D-1F0B9A843D46}"/>
              </a:ext>
            </a:extLst>
          </p:cNvPr>
          <p:cNvSpPr txBox="1">
            <a:spLocks/>
          </p:cNvSpPr>
          <p:nvPr/>
        </p:nvSpPr>
        <p:spPr>
          <a:xfrm>
            <a:off x="6094412" y="1731034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Deployment Considerations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Monolithic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Domain-Driven Design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Microservices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Event Sourcing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Architecture Document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 And The Team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Makes A Great Architect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A Real-Life Solution</a:t>
            </a:r>
          </a:p>
        </p:txBody>
      </p:sp>
    </p:spTree>
    <p:extLst>
      <p:ext uri="{BB962C8B-B14F-4D97-AF65-F5344CB8AC3E}">
        <p14:creationId xmlns:p14="http://schemas.microsoft.com/office/powerpoint/2010/main" val="47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parts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6BA08C-ACA5-4317-9464-80A0ABB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Designing Solution Architectures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Quality Attributes &amp; Considerations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Low-Level Architecture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It is not required to watch the parts in order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it is strongly advised! </a:t>
            </a:r>
          </a:p>
          <a:p>
            <a:pPr>
              <a:lnSpc>
                <a:spcPct val="100000"/>
              </a:lnSpc>
            </a:pPr>
            <a:r>
              <a:rPr lang="en-US" dirty="0"/>
              <a:t>Get the previous recordings from here: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https://www.eventbrite.com/o/code-it-up-29733808833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7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6BA08C-ACA5-4317-9464-80A0ABB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Microservices Architecture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Distributed Data</a:t>
            </a:r>
          </a:p>
          <a:p>
            <a:pPr>
              <a:lnSpc>
                <a:spcPct val="100000"/>
              </a:lnSpc>
            </a:pPr>
            <a:r>
              <a:rPr lang="en-US" dirty="0"/>
              <a:t>Event-Driven Communication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Avoiding Disasters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https://www.eventbrite.com/e/software-architecture-microservices-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code-it-up-online-vol-14-registration-262477656737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6110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HUGE DISCLAIMER! THIS TOPIC IS LIKE THE LITTLE PRINCE BOOK!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There are a lot of things to know about software architectures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You may or may not recognize some of the patterns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And we most probably will not mention all of them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If you are a beginner, just try to absorb what you can</a:t>
            </a:r>
          </a:p>
          <a:p>
            <a:pPr>
              <a:lnSpc>
                <a:spcPct val="100000"/>
              </a:lnSpc>
            </a:pPr>
            <a:r>
              <a:rPr lang="en-US" dirty="0"/>
              <a:t>The technology world is moving very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of the examples shown here may be considered anti-patterns in the future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 overall concept and process stays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As all my other topics – this one is super intense too!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though the lectures will be a bit shorter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give yourself time and if you get the book – finish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don’t worry! The knowledge provided here will save you weeks of reading!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topic</a:t>
            </a:r>
          </a:p>
        </p:txBody>
      </p:sp>
    </p:spTree>
    <p:extLst>
      <p:ext uri="{BB962C8B-B14F-4D97-AF65-F5344CB8AC3E}">
        <p14:creationId xmlns:p14="http://schemas.microsoft.com/office/powerpoint/2010/main" val="320504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75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710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</a:t>
            </a:r>
            <a:r>
              <a:rPr lang="bg-BG" dirty="0"/>
              <a:t> </a:t>
            </a:r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400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Externally, a monolith is an application which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deployed as a single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web application, solving all business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use a container to simplify deployment</a:t>
            </a:r>
          </a:p>
          <a:p>
            <a:pPr>
              <a:lnSpc>
                <a:spcPct val="100000"/>
              </a:lnSpc>
            </a:pPr>
            <a:r>
              <a:rPr lang="en-US" dirty="0"/>
              <a:t>Internally, a monolith application is separated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layers – web layer, domain layer, service layer, etc.</a:t>
            </a:r>
          </a:p>
          <a:p>
            <a:pPr>
              <a:lnSpc>
                <a:spcPct val="100000"/>
              </a:lnSpc>
            </a:pPr>
            <a:r>
              <a:rPr lang="en-US" dirty="0"/>
              <a:t>You scale these by replicating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adding a load balancer in front of them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monoliths</a:t>
            </a:r>
          </a:p>
        </p:txBody>
      </p:sp>
    </p:spTree>
    <p:extLst>
      <p:ext uri="{BB962C8B-B14F-4D97-AF65-F5344CB8AC3E}">
        <p14:creationId xmlns:p14="http://schemas.microsoft.com/office/powerpoint/2010/main" val="65331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development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is easy – single VM or container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Scaling is also easy</a:t>
            </a:r>
            <a:r>
              <a:rPr lang="bg-BG" dirty="0"/>
              <a:t> </a:t>
            </a:r>
            <a:r>
              <a:rPr lang="en-US" dirty="0"/>
              <a:t>to a certain extend</a:t>
            </a:r>
          </a:p>
          <a:p>
            <a:pPr>
              <a:lnSpc>
                <a:spcPct val="100000"/>
              </a:lnSpc>
            </a:pPr>
            <a:r>
              <a:rPr lang="en-US" dirty="0"/>
              <a:t>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Huge applications have huge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Slow startup time when the application grows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update redeploys everything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Continuous deployment is difficult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Bug in any module – brings down the whole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Expensive to update dependencies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monoliths</a:t>
            </a:r>
          </a:p>
        </p:txBody>
      </p:sp>
    </p:spTree>
    <p:extLst>
      <p:ext uri="{BB962C8B-B14F-4D97-AF65-F5344CB8AC3E}">
        <p14:creationId xmlns:p14="http://schemas.microsoft.com/office/powerpoint/2010/main" val="73478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Microservice-based application: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many applications with different domains, working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for the back-end, but it is also used for the front-end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runs its own process and communicate to others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 is done through HTTP(S), Web Sockets or Advanced Messaging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microservice has a context boundary and it is developed autonomously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microservice has its own isolated data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is not important. Internal cohesion and independence are!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808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LIVE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Check The Link In The Description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1167493" y="5119672"/>
            <a:ext cx="10479181" cy="5942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Resources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3"/>
              </a:rPr>
              <a:t>https://github.com/ivaylokenov/Software-Architecture-Series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complexity is decomposed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teams work on different 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is as independent as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Services may be scaled independently </a:t>
            </a:r>
          </a:p>
          <a:p>
            <a:pPr>
              <a:lnSpc>
                <a:spcPct val="100000"/>
              </a:lnSpc>
            </a:pPr>
            <a:r>
              <a:rPr lang="en-US" dirty="0"/>
              <a:t>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because of the distribution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Database needs eventual consistency and developers must be more careful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Developers need to handle partial failures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Debugging and deployment are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Changes that span multiple services are more difficult to implement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starts to be a “thing”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42397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to build successful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Monitoring and health checks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Scalable infrastructure – cloud and orchestrators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design at multiple levels – communication, authentication, authorization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Rapid application delivery – usually with different teams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DevOps and CI/CD practices</a:t>
            </a:r>
          </a:p>
          <a:p>
            <a:pPr>
              <a:lnSpc>
                <a:spcPct val="100000"/>
              </a:lnSpc>
            </a:pPr>
            <a:r>
              <a:rPr lang="en-US" dirty="0"/>
              <a:t>Microservices are challenging and should require careful thinking!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use them as a golden hammer or because of a hype!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a C# microservices example: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https://bit.ly/micro-code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9783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53353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Important rules of microservices: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own their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own their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conceptual model may differ and that’s OK</a:t>
            </a:r>
          </a:p>
          <a:p>
            <a:pPr>
              <a:lnSpc>
                <a:spcPct val="100000"/>
              </a:lnSpc>
            </a:pPr>
            <a:r>
              <a:rPr lang="en-US" dirty="0"/>
              <a:t>Each microservice has its own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In traditional applications we have: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or multiple databases (or equal)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looks simpler initially, but the application ends up with huge</a:t>
            </a:r>
            <a:br>
              <a:rPr lang="en-US" dirty="0"/>
            </a:br>
            <a:r>
              <a:rPr lang="en-US" dirty="0"/>
              <a:t>tables which serve different subsystems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ACID transactions are a huge advantage of the monoliths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Atomicity, Consistency, Isolation, Durability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3836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F678-6C43-4FBC-A1B9-E297EB87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7" y="2097088"/>
            <a:ext cx="7334250" cy="41677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04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in microservices is very different</a:t>
            </a:r>
          </a:p>
          <a:p>
            <a:pPr>
              <a:lnSpc>
                <a:spcPct val="100000"/>
              </a:lnSpc>
            </a:pPr>
            <a:r>
              <a:rPr lang="en-US" dirty="0"/>
              <a:t>Much more complicated</a:t>
            </a:r>
          </a:p>
          <a:p>
            <a:pPr>
              <a:lnSpc>
                <a:spcPct val="100000"/>
              </a:lnSpc>
            </a:pPr>
            <a:r>
              <a:rPr lang="en-US" dirty="0"/>
              <a:t>Data owned by a microservice should be private to that 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The only way other microservices can access it are through its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- REST, RPC,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Messaging – AMQP</a:t>
            </a:r>
          </a:p>
          <a:p>
            <a:pPr>
              <a:lnSpc>
                <a:spcPct val="100000"/>
              </a:lnSpc>
            </a:pPr>
            <a:r>
              <a:rPr lang="en-US" dirty="0"/>
              <a:t>Encapsulating data allows you to have loosely coupled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can evolve independently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data schema migrations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91028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distributed data structures, you cannot do a single ACID transaction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use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 business process spans multiple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much harder than a normal SQL JOIN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are no constraints </a:t>
            </a:r>
          </a:p>
          <a:p>
            <a:pPr>
              <a:lnSpc>
                <a:spcPct val="100000"/>
              </a:lnSpc>
            </a:pPr>
            <a:r>
              <a:rPr lang="en-US" dirty="0"/>
              <a:t>Most relational database features cannot be fully utilized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does not mean you must use NoSQL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means data management is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microservices can use different databases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730939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Back to 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331998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Central pattern in DDD and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Its focus is dealing with large models by dividing them into </a:t>
            </a:r>
            <a:br>
              <a:rPr lang="en-US" dirty="0"/>
            </a:br>
            <a:r>
              <a:rPr lang="en-US" dirty="0"/>
              <a:t>logical groups – Bounded Contexts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logical groups should be very explicit about their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Each Bounded Context has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Unrelated concepts – such as support ticket in a customer support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Related concepts – products and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Different context may have completely different models of common concepts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may share the same data identity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270304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  <p:pic>
        <p:nvPicPr>
          <p:cNvPr id="8" name="Picture 7" descr="A picture containing black, display, monitor, sitting&#10;&#10;Description automatically generated">
            <a:extLst>
              <a:ext uri="{FF2B5EF4-FFF2-40B4-BE49-F238E27FC236}">
                <a16:creationId xmlns:a16="http://schemas.microsoft.com/office/drawing/2014/main" id="{A9C93E23-3857-41A6-BCA5-96714DE2B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00" y="1913135"/>
            <a:ext cx="7283000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create a new event and we will schedule a new live stream…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 any case –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microservice is like a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A separate process for each Bounded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protocols for communication – HTTP, Web Sockets, or AMQP</a:t>
            </a:r>
          </a:p>
          <a:p>
            <a:pPr>
              <a:lnSpc>
                <a:spcPct val="100000"/>
              </a:lnSpc>
            </a:pPr>
            <a:r>
              <a:rPr lang="en-US" dirty="0"/>
              <a:t>Defining a microservice for each Bounded Context in your business domain</a:t>
            </a:r>
            <a:br>
              <a:rPr lang="en-US" dirty="0"/>
            </a:br>
            <a:r>
              <a:rPr lang="en-US" dirty="0"/>
              <a:t>is a good start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don’t be constrained by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Sometimes a Bounded Context have multiple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Just don’t create </a:t>
            </a:r>
            <a:r>
              <a:rPr lang="en-US" dirty="0" err="1"/>
              <a:t>nanoservices</a:t>
            </a:r>
            <a:r>
              <a:rPr lang="en-US" dirty="0"/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405167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80276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– 53 people in total! Thank you!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Georgi </a:t>
            </a:r>
            <a:r>
              <a:rPr lang="en-GB" b="1" dirty="0" err="1"/>
              <a:t>Georgiev</a:t>
            </a:r>
            <a:r>
              <a:rPr lang="en-GB" b="1" dirty="0"/>
              <a:t> </a:t>
            </a:r>
            <a:r>
              <a:rPr lang="en-US" dirty="0"/>
              <a:t>– </a:t>
            </a:r>
            <a:r>
              <a:rPr lang="en-US" b="1" dirty="0"/>
              <a:t>50 BGN</a:t>
            </a:r>
            <a:r>
              <a:rPr lang="en-US" dirty="0"/>
              <a:t>! Thank you, you rock! &lt;3 </a:t>
            </a:r>
          </a:p>
          <a:p>
            <a:pPr>
              <a:lnSpc>
                <a:spcPct val="100000"/>
              </a:lnSpc>
            </a:pPr>
            <a:r>
              <a:rPr lang="en-US" dirty="0"/>
              <a:t>Thanks to – </a:t>
            </a:r>
            <a:r>
              <a:rPr lang="en-US" sz="1800" b="1" dirty="0"/>
              <a:t>Nikolay, Nikolay, Vladimir, Ivaylo, Pavel, Georgi , </a:t>
            </a:r>
            <a:r>
              <a:rPr lang="en-US" sz="1800" b="1" dirty="0" err="1"/>
              <a:t>Albena</a:t>
            </a:r>
            <a:r>
              <a:rPr lang="en-US" sz="1800" b="1" dirty="0"/>
              <a:t>, Ani, </a:t>
            </a:r>
            <a:br>
              <a:rPr lang="en-US" sz="1800" b="1" dirty="0"/>
            </a:br>
            <a:r>
              <a:rPr lang="en-US" sz="1800" b="1" dirty="0"/>
              <a:t>Nikolay, </a:t>
            </a:r>
            <a:r>
              <a:rPr lang="bg-BG" sz="1800" b="1" dirty="0"/>
              <a:t>Борислав, </a:t>
            </a:r>
            <a:r>
              <a:rPr lang="en-US" sz="1800" b="1" dirty="0"/>
              <a:t>Diana, </a:t>
            </a:r>
            <a:r>
              <a:rPr lang="bg-BG" sz="1800" b="1" dirty="0"/>
              <a:t>Владимир, </a:t>
            </a:r>
            <a:r>
              <a:rPr lang="en-US" sz="1800" b="1" dirty="0" err="1"/>
              <a:t>Mariyana</a:t>
            </a:r>
            <a:r>
              <a:rPr lang="en-US" sz="1800" b="1" dirty="0"/>
              <a:t>, Mira, </a:t>
            </a:r>
            <a:r>
              <a:rPr lang="en-US" sz="1800" b="1" dirty="0" err="1"/>
              <a:t>Borislav</a:t>
            </a:r>
            <a:r>
              <a:rPr lang="en-US" sz="1800" b="1" dirty="0"/>
              <a:t>, </a:t>
            </a:r>
            <a:r>
              <a:rPr lang="bg-BG" sz="1800" b="1" dirty="0"/>
              <a:t>Владимир, </a:t>
            </a:r>
            <a:br>
              <a:rPr lang="en-US" sz="1800" b="1" dirty="0"/>
            </a:br>
            <a:r>
              <a:rPr lang="en-US" sz="1800" b="1" dirty="0" err="1"/>
              <a:t>Radoslav</a:t>
            </a:r>
            <a:r>
              <a:rPr lang="en-US" sz="1800" b="1" dirty="0"/>
              <a:t>, </a:t>
            </a:r>
            <a:r>
              <a:rPr lang="en-US" sz="1800" b="1" dirty="0" err="1"/>
              <a:t>Teodor</a:t>
            </a:r>
            <a:r>
              <a:rPr lang="en-US" sz="1800" b="1" dirty="0"/>
              <a:t>, </a:t>
            </a: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bg-BG" sz="1800" b="1" dirty="0"/>
              <a:t>Калин, </a:t>
            </a:r>
            <a:r>
              <a:rPr lang="en-US" sz="1800" b="1" dirty="0" err="1"/>
              <a:t>Stoil</a:t>
            </a:r>
            <a:r>
              <a:rPr lang="en-US" sz="1800" b="1" dirty="0"/>
              <a:t>, </a:t>
            </a:r>
            <a:r>
              <a:rPr lang="en-US" sz="1800" b="1" dirty="0" err="1"/>
              <a:t>Emiliyan</a:t>
            </a:r>
            <a:r>
              <a:rPr lang="en-US" sz="1800" b="1" dirty="0"/>
              <a:t>, Daniel, </a:t>
            </a:r>
            <a:r>
              <a:rPr lang="en-US" sz="1800" b="1" dirty="0" err="1"/>
              <a:t>Petar</a:t>
            </a:r>
            <a:r>
              <a:rPr lang="en-US" sz="1800" b="1" dirty="0"/>
              <a:t>, </a:t>
            </a:r>
            <a:r>
              <a:rPr lang="bg-BG" sz="1800" b="1" dirty="0"/>
              <a:t>Мирослава, </a:t>
            </a:r>
            <a:br>
              <a:rPr lang="en-US" sz="1800" b="1" dirty="0"/>
            </a:br>
            <a:r>
              <a:rPr lang="en-US" sz="1800" b="1" dirty="0"/>
              <a:t>Svetoslav, Zlatko, </a:t>
            </a:r>
            <a:r>
              <a:rPr lang="bg-BG" sz="1800" b="1" dirty="0"/>
              <a:t>Рая, </a:t>
            </a:r>
            <a:r>
              <a:rPr lang="en-US" sz="1800" b="1" dirty="0" err="1"/>
              <a:t>Elitsa</a:t>
            </a:r>
            <a:r>
              <a:rPr lang="en-US" sz="1800" b="1" dirty="0"/>
              <a:t>, </a:t>
            </a:r>
            <a:r>
              <a:rPr lang="en-US" sz="1800" b="1" dirty="0" err="1"/>
              <a:t>Lyuboslav</a:t>
            </a:r>
            <a:r>
              <a:rPr lang="en-US" sz="1800" b="1" dirty="0"/>
              <a:t>, </a:t>
            </a:r>
            <a:r>
              <a:rPr lang="en-US" sz="1800" b="1" dirty="0" err="1"/>
              <a:t>Teodor</a:t>
            </a:r>
            <a:r>
              <a:rPr lang="en-US" sz="1800" b="1" dirty="0"/>
              <a:t>, </a:t>
            </a:r>
            <a:r>
              <a:rPr lang="en-US" sz="1800" b="1" dirty="0" err="1"/>
              <a:t>Svilen</a:t>
            </a:r>
            <a:r>
              <a:rPr lang="en-US" sz="1800" b="1" dirty="0"/>
              <a:t>, </a:t>
            </a:r>
            <a:r>
              <a:rPr lang="en-US" sz="1800" b="1" dirty="0" err="1"/>
              <a:t>Dinyo</a:t>
            </a:r>
            <a:r>
              <a:rPr lang="en-US" sz="1800" b="1" dirty="0"/>
              <a:t>, Nikolay, </a:t>
            </a:r>
            <a:br>
              <a:rPr lang="en-US" sz="1800" b="1" dirty="0"/>
            </a:b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bg-BG" sz="1800" b="1" dirty="0"/>
              <a:t>Иван, </a:t>
            </a:r>
            <a:r>
              <a:rPr lang="en-US" sz="1800" b="1" dirty="0"/>
              <a:t>Tanya, Sonya, </a:t>
            </a:r>
            <a:r>
              <a:rPr lang="en-US" sz="1800" b="1" dirty="0" err="1"/>
              <a:t>Petar</a:t>
            </a:r>
            <a:r>
              <a:rPr lang="en-US" sz="1800" b="1" dirty="0"/>
              <a:t>, Grigoris, </a:t>
            </a:r>
            <a:r>
              <a:rPr lang="en-US" sz="1800" b="1" dirty="0" err="1"/>
              <a:t>Hristina</a:t>
            </a:r>
            <a:r>
              <a:rPr lang="en-US" sz="1800" b="1" dirty="0"/>
              <a:t>, </a:t>
            </a:r>
            <a:r>
              <a:rPr lang="en-US" sz="1800" b="1" dirty="0" err="1"/>
              <a:t>Yavor</a:t>
            </a:r>
            <a:r>
              <a:rPr lang="en-US" sz="1800" b="1" dirty="0"/>
              <a:t>, </a:t>
            </a:r>
            <a:r>
              <a:rPr lang="en-US" sz="1800" b="1" dirty="0" err="1"/>
              <a:t>Plamen</a:t>
            </a:r>
            <a:r>
              <a:rPr lang="en-US" sz="1800" b="1" dirty="0"/>
              <a:t>, Ivan, </a:t>
            </a:r>
            <a:br>
              <a:rPr lang="en-US" sz="1800" b="1" dirty="0"/>
            </a:br>
            <a:r>
              <a:rPr lang="en-US" sz="1800" b="1" dirty="0"/>
              <a:t>Iva, </a:t>
            </a:r>
            <a:r>
              <a:rPr lang="en-US" sz="1800" b="1" dirty="0" err="1"/>
              <a:t>Petar</a:t>
            </a:r>
            <a:r>
              <a:rPr lang="en-US" sz="1800" b="1" dirty="0"/>
              <a:t>, </a:t>
            </a:r>
            <a:r>
              <a:rPr lang="en-US" sz="1800" b="1" dirty="0" err="1"/>
              <a:t>Tugay</a:t>
            </a:r>
            <a:r>
              <a:rPr lang="en-US" sz="1800" b="1" dirty="0"/>
              <a:t>, </a:t>
            </a:r>
            <a:r>
              <a:rPr lang="en-US" sz="1800" b="1" dirty="0" err="1"/>
              <a:t>Dimitar</a:t>
            </a:r>
            <a:r>
              <a:rPr lang="en-US" sz="1800" b="1" dirty="0"/>
              <a:t>, </a:t>
            </a:r>
            <a:r>
              <a:rPr lang="en-US" sz="1800" b="1" dirty="0" err="1"/>
              <a:t>Kalina</a:t>
            </a:r>
            <a:r>
              <a:rPr lang="en-US" sz="1800" b="1" dirty="0"/>
              <a:t>, </a:t>
            </a:r>
            <a:r>
              <a:rPr lang="en-US" sz="1800" b="1" dirty="0" err="1"/>
              <a:t>Ivelin</a:t>
            </a:r>
            <a:r>
              <a:rPr lang="en-US" sz="1800" b="1" dirty="0"/>
              <a:t>, Viktor, Ivan, Ivaylo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And everyone who supported the initiative during the years!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3070341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PayPal: </a:t>
            </a:r>
            <a:r>
              <a:rPr lang="en-GB" b="1" dirty="0">
                <a:hlinkClick r:id="rId2"/>
              </a:rPr>
              <a:t>http://paypal.me/ivaylokenov</a:t>
            </a:r>
            <a:r>
              <a:rPr lang="bg-BG" b="1" dirty="0"/>
              <a:t> 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@ivaylokenov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126548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Logical VS 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556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is a distinction between the logical and the physical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logical boundaries of the application do not need to map one-to-one</a:t>
            </a:r>
            <a:br>
              <a:rPr lang="en-US" dirty="0"/>
            </a:br>
            <a:r>
              <a:rPr lang="en-US" dirty="0"/>
              <a:t>to the physical deployment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identity your Bounded Contexts, it does not mean that it is best to implement</a:t>
            </a:r>
            <a:br>
              <a:rPr lang="en-US" dirty="0"/>
            </a:br>
            <a:r>
              <a:rPr lang="en-US" dirty="0"/>
              <a:t>each one as a 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Bounded Contexts may need multiple physical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long as your Bounded Context is independently versioned, deployed, and scaled</a:t>
            </a:r>
          </a:p>
          <a:p>
            <a:pPr>
              <a:lnSpc>
                <a:spcPct val="100000"/>
              </a:lnSpc>
            </a:pPr>
            <a:r>
              <a:rPr lang="en-US" dirty="0"/>
              <a:t>Most commonly you will have one microservice per Bounded Context but</a:t>
            </a:r>
            <a:br>
              <a:rPr lang="en-US" dirty="0"/>
            </a:br>
            <a:r>
              <a:rPr lang="en-US" dirty="0"/>
              <a:t>that should not be a strict rule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VS 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8494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 the following catalog microservice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decide to split the internal servers, so that you can scale them better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VS Physical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F7ECE-3DE3-4469-BF34-97F06DA7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5" y="2303720"/>
            <a:ext cx="5240777" cy="3238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82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DISTRIBUTED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2681521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should be autonomous, yet part of the whole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First try to identity “islands” of data and different business contexts  </a:t>
            </a:r>
          </a:p>
          <a:p>
            <a:pPr>
              <a:lnSpc>
                <a:spcPct val="100000"/>
              </a:lnSpc>
            </a:pPr>
            <a:r>
              <a:rPr lang="en-US" dirty="0"/>
              <a:t>Then try to define the entities in each business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Some entities may be the same with different names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– a user can be user, buyer, and customer at the same time</a:t>
            </a:r>
          </a:p>
          <a:p>
            <a:pPr>
              <a:lnSpc>
                <a:spcPct val="100000"/>
              </a:lnSpc>
            </a:pPr>
            <a:r>
              <a:rPr lang="en-US" dirty="0"/>
              <a:t>The main goal is to minimize the coupling between the contexts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TO DEFINE BOUNDARIES</a:t>
            </a:r>
          </a:p>
        </p:txBody>
      </p:sp>
    </p:spTree>
    <p:extLst>
      <p:ext uri="{BB962C8B-B14F-4D97-AF65-F5344CB8AC3E}">
        <p14:creationId xmlns:p14="http://schemas.microsoft.com/office/powerpoint/2010/main" val="3232314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Often, you will need to retrieve data from multiple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avoiding too much “chitty-chat” between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User information from the Identity, Catalog and Shopping Cart services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Complex report involving many tables across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You do not have a simple solution and it depends on the query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Gateway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CQRS with query/read tables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“Cold Data” in central databases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 than span multiple services</a:t>
            </a:r>
          </a:p>
        </p:txBody>
      </p:sp>
    </p:spTree>
    <p:extLst>
      <p:ext uri="{BB962C8B-B14F-4D97-AF65-F5344CB8AC3E}">
        <p14:creationId xmlns:p14="http://schemas.microsoft.com/office/powerpoint/2010/main" val="159900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https://docs.mytestedasp.net/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 &amp; Blog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https://www.youtube.com/c/CodeItUpWithIvo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8"/>
              </a:rPr>
              <a:t>https://codeitup.today/</a:t>
            </a:r>
            <a:r>
              <a:rPr lang="en-US" sz="1600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API Gateway – separate microservice for aggregation purposes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careful with this one, it may lead to a chokepoint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create multiple fine-grained gateways for different “verticals” of the business</a:t>
            </a:r>
          </a:p>
          <a:p>
            <a:pPr>
              <a:lnSpc>
                <a:spcPct val="100000"/>
              </a:lnSpc>
            </a:pPr>
            <a:r>
              <a:rPr lang="en-US" dirty="0"/>
              <a:t>CQRS with query/read tables – generate in advance the data in a read-only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Improves performance, but needs additional work and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should use event-driven communication to update the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“Cold Data” in central databases – extract separate databases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complex reports with no real-time data	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Event-driven communication or database import/export tools</a:t>
            </a:r>
          </a:p>
          <a:p>
            <a:pPr>
              <a:lnSpc>
                <a:spcPct val="100000"/>
              </a:lnSpc>
            </a:pPr>
            <a:r>
              <a:rPr lang="en-US" dirty="0"/>
              <a:t>NOTE: If you constantly need data from multiple services</a:t>
            </a:r>
            <a:br>
              <a:rPr lang="en-US" dirty="0"/>
            </a:br>
            <a:r>
              <a:rPr lang="en-US" dirty="0"/>
              <a:t>that may be a bad design and consider </a:t>
            </a:r>
            <a:br>
              <a:rPr lang="en-US" dirty="0"/>
            </a:br>
            <a:r>
              <a:rPr lang="en-US" dirty="0"/>
              <a:t>merging microservices into a single entity (remember </a:t>
            </a:r>
            <a:r>
              <a:rPr lang="en-US" dirty="0" err="1"/>
              <a:t>nanoservices</a:t>
            </a:r>
            <a:r>
              <a:rPr lang="en-US" dirty="0"/>
              <a:t>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Query than span multiple services</a:t>
            </a:r>
          </a:p>
        </p:txBody>
      </p:sp>
    </p:spTree>
    <p:extLst>
      <p:ext uri="{BB962C8B-B14F-4D97-AF65-F5344CB8AC3E}">
        <p14:creationId xmlns:p14="http://schemas.microsoft.com/office/powerpoint/2010/main" val="1051521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challenge is to implement end-to-end business processes </a:t>
            </a:r>
            <a:br>
              <a:rPr lang="en-US" dirty="0"/>
            </a:br>
            <a:r>
              <a:rPr lang="en-US" dirty="0"/>
              <a:t>while keeping consistency across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An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Catalog microservice – maintains information about products (including price)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Shopping Cart microservice – maintains current chosen products and price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 product price is updated – you need to update the cart too (and show a message)</a:t>
            </a:r>
          </a:p>
          <a:p>
            <a:pPr>
              <a:lnSpc>
                <a:spcPct val="100000"/>
              </a:lnSpc>
            </a:pPr>
            <a:r>
              <a:rPr lang="en-US" dirty="0"/>
              <a:t>In monolithic application this should be fairly easy</a:t>
            </a:r>
          </a:p>
          <a:p>
            <a:pPr>
              <a:lnSpc>
                <a:spcPct val="100000"/>
              </a:lnSpc>
            </a:pPr>
            <a:r>
              <a:rPr lang="en-US" dirty="0"/>
              <a:t>But with microservices – no service should include tables/storage from another 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it should never call direct queries to them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 is event-based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Publish-Subscribe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Consistency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2990401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Consistency between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2F48B-7086-4F23-BF4F-19B7F459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8" y="1830706"/>
            <a:ext cx="7889767" cy="4408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12158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challenge about communication is not so much about the protocols</a:t>
            </a:r>
          </a:p>
          <a:p>
            <a:pPr>
              <a:lnSpc>
                <a:spcPct val="100000"/>
              </a:lnSpc>
            </a:pPr>
            <a:r>
              <a:rPr lang="en-US" dirty="0"/>
              <a:t>But more about the style and couplings</a:t>
            </a:r>
          </a:p>
          <a:p>
            <a:pPr>
              <a:lnSpc>
                <a:spcPct val="100000"/>
              </a:lnSpc>
            </a:pPr>
            <a:r>
              <a:rPr lang="en-US" dirty="0"/>
              <a:t>Because when failure occurs - the more coupled the system, </a:t>
            </a:r>
            <a:br>
              <a:rPr lang="en-US" dirty="0"/>
            </a:br>
            <a:r>
              <a:rPr lang="en-US" dirty="0"/>
              <a:t>the bigger issues you will have</a:t>
            </a:r>
          </a:p>
          <a:p>
            <a:pPr>
              <a:lnSpc>
                <a:spcPct val="100000"/>
              </a:lnSpc>
            </a:pPr>
            <a:r>
              <a:rPr lang="en-US" dirty="0"/>
              <a:t>Partial failures will happen, so you need to design the system</a:t>
            </a:r>
            <a:br>
              <a:rPr lang="en-US" dirty="0"/>
            </a:br>
            <a:r>
              <a:rPr lang="en-US" dirty="0"/>
              <a:t>considering the common risks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64982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 example – popular approach is request-response, because it is simple</a:t>
            </a:r>
          </a:p>
          <a:p>
            <a:pPr>
              <a:lnSpc>
                <a:spcPct val="100000"/>
              </a:lnSpc>
            </a:pPr>
            <a:r>
              <a:rPr lang="en-US" dirty="0"/>
              <a:t>HTTP is perfectly acceptable, but it depends on how you use 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RPC is also a great substitute for internal HTTP communication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Acceptable request-response communication types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Client-API Gateway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Gateway-Microservice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Unacceptable request-response communication type 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Microservice-Microservice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405958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 the following scenario: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client call the Orders 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the Orders microservice calls additional microservices for more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Sounds reasonable at first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these are the pitfalls: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Blocking and low performance – scalability is impacted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coupling on a business level – this should not occur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Failure will be difficult to manage – and failures occur</a:t>
            </a:r>
          </a:p>
          <a:p>
            <a:pPr>
              <a:lnSpc>
                <a:spcPct val="100000"/>
              </a:lnSpc>
            </a:pPr>
            <a:r>
              <a:rPr lang="en-US" dirty="0"/>
              <a:t>This way – we achieve a monolithic application across many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 is event-driven asynchronous communication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229186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3206864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goal is not to make as granular microservices as possible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err="1"/>
              <a:t>Nanoservices</a:t>
            </a:r>
            <a:r>
              <a:rPr lang="en-US" dirty="0"/>
              <a:t> are bad!</a:t>
            </a:r>
          </a:p>
          <a:p>
            <a:pPr>
              <a:lnSpc>
                <a:spcPct val="100000"/>
              </a:lnSpc>
            </a:pPr>
            <a:r>
              <a:rPr lang="en-US" dirty="0"/>
              <a:t>The goal is to have the most meaningful separation</a:t>
            </a:r>
          </a:p>
          <a:p>
            <a:pPr>
              <a:lnSpc>
                <a:spcPct val="100000"/>
              </a:lnSpc>
            </a:pPr>
            <a:r>
              <a:rPr lang="en-US" dirty="0"/>
              <a:t>Cohesion is the key to separate the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Keep in mind that finding the right “size” is not a one-shot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microservices will be continuously evolving</a:t>
            </a:r>
          </a:p>
          <a:p>
            <a:pPr>
              <a:lnSpc>
                <a:spcPct val="100000"/>
              </a:lnSpc>
            </a:pPr>
            <a:r>
              <a:rPr lang="en-US" dirty="0"/>
              <a:t>A common way is to split the contexts by the company’s social boundaries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sometimes it may be the opposite</a:t>
            </a:r>
          </a:p>
          <a:p>
            <a:pPr>
              <a:lnSpc>
                <a:spcPct val="100000"/>
              </a:lnSpc>
            </a:pPr>
            <a:r>
              <a:rPr lang="en-US" dirty="0"/>
              <a:t>Duplicated data is completely OK!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996844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Key results for success: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Few strong relationships between contexts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don’t need to merge information for common processes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can work with a microservice without constantly switching to other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Autonomous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Volatility-based decomposition is super-important!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for potential changes and not for functionalities or domains!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298776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7C519-A664-4988-9A84-7DC6F612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55" y="1889011"/>
            <a:ext cx="7989314" cy="43504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619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This lecture is free thanks to our sponsors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Which will interrupt the lecture here and there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Because it takes quite a lot of personal time to prepare the materials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You will help the initiative a lot if you visit their web sites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And consider their propositions to you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 personally select various premium jobs to present them during the talk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These are the current ones: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INDEAVR - </a:t>
            </a:r>
            <a:r>
              <a:rPr lang="en-US" dirty="0">
                <a:hlinkClick r:id="rId2"/>
              </a:rPr>
              <a:t>https://indeavr.com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Americaneagle.com - </a:t>
            </a:r>
            <a:r>
              <a:rPr lang="en-US" dirty="0">
                <a:hlinkClick r:id="rId3"/>
              </a:rPr>
              <a:t>https://www.americaneagle.com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 err="1"/>
              <a:t>SmartIT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https://smartit.bg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F6E26-A0BB-4281-8C60-8CC45B4A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94" y="1839948"/>
            <a:ext cx="7694036" cy="43995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02586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1940748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Client-Server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FC1B8-BBE7-4E5A-8DC1-B0F85C6D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06" y="1846262"/>
            <a:ext cx="8089388" cy="4582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9884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Works great for small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Too much web requests, increasing the application latency</a:t>
            </a:r>
          </a:p>
          <a:p>
            <a:pPr>
              <a:lnSpc>
                <a:spcPct val="100000"/>
              </a:lnSpc>
            </a:pPr>
            <a:r>
              <a:rPr lang="en-US" dirty="0"/>
              <a:t>Authorization is more difficult to implement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must be done on every 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Handling too many endpoints on the client may become a nightmare</a:t>
            </a:r>
          </a:p>
          <a:p>
            <a:pPr>
              <a:lnSpc>
                <a:spcPct val="100000"/>
              </a:lnSpc>
            </a:pPr>
            <a:r>
              <a:rPr lang="en-US" dirty="0"/>
              <a:t>Coupling to many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Cross-cutting concerns such as SSL need to be implemented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Client-Server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804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Provides single-entry endpoint for a group of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Like the Façade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Also knows as “backend for frontend”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build it for the specific client needs</a:t>
            </a:r>
          </a:p>
          <a:p>
            <a:pPr>
              <a:lnSpc>
                <a:spcPct val="100000"/>
              </a:lnSpc>
            </a:pPr>
            <a:r>
              <a:rPr lang="en-US" dirty="0"/>
              <a:t>Acts as a reverse proxy and man in the middle between </a:t>
            </a:r>
            <a:br>
              <a:rPr lang="en-US" dirty="0"/>
            </a:br>
            <a:r>
              <a:rPr lang="en-US" dirty="0"/>
              <a:t>the clients and the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Can also provide authentication, cache, and other cross-cutting concerns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Perfectly acceptable for request-response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or RPC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1746523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8C623-BD87-4E34-B16B-6B86E7FD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05" y="1822684"/>
            <a:ext cx="7823013" cy="4702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1556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are not careful, the API gateway may become a full monolithic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Bloated with too many endpoints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Couples all microservices, destroying their benefits</a:t>
            </a:r>
          </a:p>
          <a:p>
            <a:pPr>
              <a:lnSpc>
                <a:spcPct val="100000"/>
              </a:lnSpc>
            </a:pPr>
            <a:r>
              <a:rPr lang="en-US" dirty="0"/>
              <a:t>API Gateways should also be segregated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first it may be an API Gateway for each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then it may be further split by logical groups based on business boundaries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3862626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324B6-4341-4853-9CB9-FF9160FE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4" y="1801091"/>
            <a:ext cx="8126555" cy="4605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1734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Reverse proxy and routing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Decouples the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Modernize legacy monolithic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Hide the internal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aggregation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Reduces chattiness between client and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important for remote applications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Offloading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Authentication, load balancing, retry policies, response caching, IP whitelisting, and 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 - Benefits</a:t>
            </a:r>
          </a:p>
        </p:txBody>
      </p:sp>
    </p:spTree>
    <p:extLst>
      <p:ext uri="{BB962C8B-B14F-4D97-AF65-F5344CB8AC3E}">
        <p14:creationId xmlns:p14="http://schemas.microsoft.com/office/powerpoint/2010/main" val="3667734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Coupling with the internal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point of failure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network calls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does not have a huge impact considering the alternative</a:t>
            </a:r>
          </a:p>
          <a:p>
            <a:pPr>
              <a:lnSpc>
                <a:spcPct val="100000"/>
              </a:lnSpc>
            </a:pPr>
            <a:r>
              <a:rPr lang="en-US" dirty="0"/>
              <a:t>May become bottleneck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development costs and maintenance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 - Drawbacks</a:t>
            </a:r>
          </a:p>
        </p:txBody>
      </p:sp>
    </p:spTree>
    <p:extLst>
      <p:ext uri="{BB962C8B-B14F-4D97-AF65-F5344CB8AC3E}">
        <p14:creationId xmlns:p14="http://schemas.microsoft.com/office/powerpoint/2010/main" val="106862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197789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27708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Sync or Async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Synchronous – HTTP/HTTPS – tasks can continue after the response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– AMQP – the client usually don’t expect a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Single or Multiple receivers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receiver – the Command pattern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Multiple receivers – the Publish/Subscribe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Microservices usually uses a combination of these communication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possible, never depend on request-response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breaks the autonomous feature of the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may turn into a bottleneck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consider “the rule of 1 hop”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</p:spTree>
    <p:extLst>
      <p:ext uri="{BB962C8B-B14F-4D97-AF65-F5344CB8AC3E}">
        <p14:creationId xmlns:p14="http://schemas.microsoft.com/office/powerpoint/2010/main" val="995044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4F0AF-39C6-4F67-A76D-56ABFA87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782619"/>
            <a:ext cx="8119214" cy="46685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233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rely on request-response, if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need data from another microservice, consider duplicating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perfectly OK!</a:t>
            </a:r>
          </a:p>
          <a:p>
            <a:pPr>
              <a:lnSpc>
                <a:spcPct val="100000"/>
              </a:lnSpc>
            </a:pPr>
            <a:r>
              <a:rPr lang="en-US" dirty="0"/>
              <a:t>If your microservice needs to invoke an action in another microservice</a:t>
            </a:r>
            <a:br>
              <a:rPr lang="en-US" dirty="0"/>
            </a:br>
            <a:r>
              <a:rPr lang="en-US" dirty="0"/>
              <a:t>do it asynchronously 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use any protocol to transfer data to have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don’t create synchronous dependencies by waiting for responses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595479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Suitable for UI needs and fast responses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used for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REQUEST-RESPONSE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79292F-CF7E-4447-9413-3ED89526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91" y="2937681"/>
            <a:ext cx="9010041" cy="33924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9656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Suitable for real-time UI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39B75-0331-41F8-9146-776798E4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56" y="2491062"/>
            <a:ext cx="7532111" cy="39011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7146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Critical for propagating changes throughout multiple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Eventual consistency + event-driven communication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A client send a message (header and body) and do not expect a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service needs to return a response – it sends another message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sent asynchronously through AMQP</a:t>
            </a:r>
          </a:p>
          <a:p>
            <a:pPr>
              <a:lnSpc>
                <a:spcPct val="100000"/>
              </a:lnSpc>
            </a:pPr>
            <a:r>
              <a:rPr lang="en-US" dirty="0"/>
              <a:t>The preferred infrastructure is a lightweight message broker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RabbitMQ or a cloud-ready service bus</a:t>
            </a:r>
          </a:p>
          <a:p>
            <a:pPr>
              <a:lnSpc>
                <a:spcPct val="100000"/>
              </a:lnSpc>
            </a:pPr>
            <a:r>
              <a:rPr lang="en-US" dirty="0"/>
              <a:t>Rule 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HTTP for client + API Gateway + First microservice level (Frontend microservices)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AMQP for service level (Backend microservices)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</a:t>
            </a:r>
          </a:p>
        </p:txBody>
      </p:sp>
    </p:spTree>
    <p:extLst>
      <p:ext uri="{BB962C8B-B14F-4D97-AF65-F5344CB8AC3E}">
        <p14:creationId xmlns:p14="http://schemas.microsoft.com/office/powerpoint/2010/main" val="3734649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receiver</a:t>
            </a: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5E66FF9F-E858-407A-8342-B5141A75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53" y="2214766"/>
            <a:ext cx="7063917" cy="4024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68466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receivers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E211E-E492-4F16-8385-3DD93238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06" y="2097088"/>
            <a:ext cx="8315588" cy="41383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7350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operation is not atomic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will happen, if network fails?</a:t>
            </a:r>
          </a:p>
          <a:p>
            <a:pPr>
              <a:lnSpc>
                <a:spcPct val="100000"/>
              </a:lnSpc>
            </a:pPr>
            <a:r>
              <a:rPr lang="en-US" dirty="0"/>
              <a:t>Possible solutions: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log mining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Creates coupling to the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Event Sourcing pattern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full pattern requires serious rearchitecting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Outbox pattern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separate table, holding the events, part of the transaction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- Problems</a:t>
            </a:r>
          </a:p>
        </p:txBody>
      </p:sp>
    </p:spTree>
    <p:extLst>
      <p:ext uri="{BB962C8B-B14F-4D97-AF65-F5344CB8AC3E}">
        <p14:creationId xmlns:p14="http://schemas.microsoft.com/office/powerpoint/2010/main" val="277071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programming experience (mostly C#)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Sort of acquired by </a:t>
            </a:r>
            <a:r>
              <a:rPr lang="en-US" dirty="0" err="1"/>
              <a:t>SoftUni</a:t>
            </a:r>
            <a:r>
              <a:rPr lang="en-US" dirty="0"/>
              <a:t> last year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 (2+ hours long)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have 6 more lectures before the initiative ends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more paid lecture planned for now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</a:t>
            </a:r>
          </a:p>
        </p:txBody>
      </p:sp>
    </p:spTree>
    <p:extLst>
      <p:ext uri="{BB962C8B-B14F-4D97-AF65-F5344CB8AC3E}">
        <p14:creationId xmlns:p14="http://schemas.microsoft.com/office/powerpoint/2010/main" val="601803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an additional table holding the integration events between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Before publishing to the event bus – create a local database transaction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Updating the entity and saving the event as “pending”</a:t>
            </a:r>
          </a:p>
          <a:p>
            <a:pPr>
              <a:lnSpc>
                <a:spcPct val="100000"/>
              </a:lnSpc>
            </a:pPr>
            <a:r>
              <a:rPr lang="en-US" dirty="0"/>
              <a:t>Publish the event for the other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publishing is successful – mark the event as “completed” </a:t>
            </a:r>
            <a:br>
              <a:rPr lang="en-US" dirty="0"/>
            </a:br>
            <a:r>
              <a:rPr lang="en-US" dirty="0"/>
              <a:t>with a new transaction</a:t>
            </a:r>
          </a:p>
          <a:p>
            <a:pPr>
              <a:lnSpc>
                <a:spcPct val="100000"/>
              </a:lnSpc>
            </a:pPr>
            <a:r>
              <a:rPr lang="en-US" dirty="0"/>
              <a:t>Have a background job to check periodically for failed “pending” events</a:t>
            </a:r>
            <a:br>
              <a:rPr lang="en-US" dirty="0"/>
            </a:br>
            <a:r>
              <a:rPr lang="en-US" dirty="0"/>
              <a:t>and publish them to the event bus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Guarantees you eventual consistency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save yourself from database failures too!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</p:spTree>
    <p:extLst>
      <p:ext uri="{BB962C8B-B14F-4D97-AF65-F5344CB8AC3E}">
        <p14:creationId xmlns:p14="http://schemas.microsoft.com/office/powerpoint/2010/main" val="2647317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receiver microservice should do one of the following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the operations can be performed multiple times without affecting the result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Recognize duplicated messages and discard them</a:t>
            </a:r>
          </a:p>
          <a:p>
            <a:pPr>
              <a:lnSpc>
                <a:spcPct val="100000"/>
              </a:lnSpc>
            </a:pPr>
            <a:r>
              <a:rPr lang="en-US" dirty="0"/>
              <a:t>Idempotent messages: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Should be like “set the price to $40.00”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like “add $5.00 to the price”</a:t>
            </a:r>
          </a:p>
          <a:p>
            <a:pPr>
              <a:lnSpc>
                <a:spcPct val="100000"/>
              </a:lnSpc>
            </a:pPr>
            <a:r>
              <a:rPr lang="en-US" dirty="0"/>
              <a:t>Recognizing events can be done by adding a GUID to every event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use the infrastructure’s built-in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</p:spTree>
    <p:extLst>
      <p:ext uri="{BB962C8B-B14F-4D97-AF65-F5344CB8AC3E}">
        <p14:creationId xmlns:p14="http://schemas.microsoft.com/office/powerpoint/2010/main" val="2832380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9A2B-B096-45D5-B01B-08CB7C5F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0" y="2097088"/>
            <a:ext cx="8931943" cy="43008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30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Saga Pattern</a:t>
            </a:r>
          </a:p>
        </p:txBody>
      </p:sp>
    </p:spTree>
    <p:extLst>
      <p:ext uri="{BB962C8B-B14F-4D97-AF65-F5344CB8AC3E}">
        <p14:creationId xmlns:p14="http://schemas.microsoft.com/office/powerpoint/2010/main" val="628980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Provides transaction management using a sequence of local 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If a local transaction fails, you need to retry</a:t>
            </a:r>
          </a:p>
          <a:p>
            <a:pPr>
              <a:lnSpc>
                <a:spcPct val="100000"/>
              </a:lnSpc>
            </a:pPr>
            <a:r>
              <a:rPr lang="en-US" dirty="0"/>
              <a:t>Challenging from implementation and debugging perspective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Saga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DCDFE-5D1A-4278-A8CD-3C004755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3719392"/>
            <a:ext cx="7582958" cy="1829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539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Saga is coordinated without a centralized point of control</a:t>
            </a:r>
          </a:p>
          <a:p>
            <a:pPr>
              <a:lnSpc>
                <a:spcPct val="100000"/>
              </a:lnSpc>
            </a:pPr>
            <a:r>
              <a:rPr lang="en-US" dirty="0"/>
              <a:t>Simpler for implementation but workflow may be confusing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Choreography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07F52-3B62-42A2-BCD7-EBA725AD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27" y="3096418"/>
            <a:ext cx="5035945" cy="3328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16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Saga is coordinated with a centralized controller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point of failure but better workflow control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280F6-E4AE-40A1-B471-0BCA4DE0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13" y="3166089"/>
            <a:ext cx="5534797" cy="308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337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OTHER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250448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represents a public contract </a:t>
            </a:r>
          </a:p>
          <a:p>
            <a:pPr>
              <a:lnSpc>
                <a:spcPct val="100000"/>
              </a:lnSpc>
            </a:pPr>
            <a:r>
              <a:rPr lang="en-US" dirty="0"/>
              <a:t>It is important to deployed changed public URLs as new versions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the old URLs are still working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can’t force all clients to redeploy and update right away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828502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should have a unique name</a:t>
            </a:r>
          </a:p>
          <a:p>
            <a:pPr>
              <a:lnSpc>
                <a:spcPct val="100000"/>
              </a:lnSpc>
            </a:pPr>
            <a:r>
              <a:rPr lang="en-US" dirty="0"/>
              <a:t>And it should be discoverable no matter the infrastructure below them</a:t>
            </a:r>
          </a:p>
          <a:p>
            <a:pPr>
              <a:lnSpc>
                <a:spcPct val="100000"/>
              </a:lnSpc>
            </a:pPr>
            <a:r>
              <a:rPr lang="en-US" dirty="0"/>
              <a:t>You should use a service registry</a:t>
            </a:r>
          </a:p>
          <a:p>
            <a:pPr>
              <a:lnSpc>
                <a:spcPct val="100000"/>
              </a:lnSpc>
            </a:pPr>
            <a:r>
              <a:rPr lang="en-US" dirty="0"/>
              <a:t>A highly available and up-to-date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Containing network locations of service instances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clusters already have a service registry included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addressability</a:t>
            </a:r>
          </a:p>
        </p:txBody>
      </p:sp>
    </p:spTree>
    <p:extLst>
      <p:ext uri="{BB962C8B-B14F-4D97-AF65-F5344CB8AC3E}">
        <p14:creationId xmlns:p14="http://schemas.microsoft.com/office/powerpoint/2010/main" val="127034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be extremely helpful to the initiative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3302841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Based on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A063B-128F-4595-8B97-2CE3A94A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66" y="2097088"/>
            <a:ext cx="8555492" cy="4097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89920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Often overlooked, but each microservice should report health</a:t>
            </a:r>
          </a:p>
          <a:p>
            <a:pPr>
              <a:lnSpc>
                <a:spcPct val="100000"/>
              </a:lnSpc>
            </a:pPr>
            <a:r>
              <a:rPr lang="en-US" dirty="0"/>
              <a:t>Periodic checks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CPU power and RAM usage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Availability for web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Dependencies are working correctly</a:t>
            </a:r>
          </a:p>
          <a:p>
            <a:pPr>
              <a:lnSpc>
                <a:spcPct val="100000"/>
              </a:lnSpc>
            </a:pPr>
            <a:r>
              <a:rPr lang="en-US" dirty="0"/>
              <a:t>Log information: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event and action from the microservice should be logged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520273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Containers helps with developing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onboarding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execution environments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isolation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Faster initialization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Orchestrators are also in huge help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allocation of computer resources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load balancing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monitoring and health checks</a:t>
            </a:r>
          </a:p>
          <a:p>
            <a:pPr>
              <a:lnSpc>
                <a:spcPct val="100000"/>
              </a:lnSpc>
            </a:pPr>
            <a:r>
              <a:rPr lang="en-US" dirty="0"/>
              <a:t>Plus many more benefits!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&amp;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6322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4152806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go polyglot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multiple technology stacks makes you reinvent the wheel multiple times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share databases or table ownerships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Imagine schema migrations and their consequences </a:t>
            </a:r>
          </a:p>
          <a:p>
            <a:pPr>
              <a:lnSpc>
                <a:spcPct val="100000"/>
              </a:lnSpc>
            </a:pPr>
            <a:r>
              <a:rPr lang="en-US" dirty="0"/>
              <a:t>Be careful with event logic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Don’t copy paste code, extract to common 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But be careful with common classed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may depend on your changes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Don’t handcraft, use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such complex solution, many things may go wrong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Disasters with practical tips</a:t>
            </a:r>
          </a:p>
        </p:txBody>
      </p:sp>
    </p:spTree>
    <p:extLst>
      <p:ext uri="{BB962C8B-B14F-4D97-AF65-F5344CB8AC3E}">
        <p14:creationId xmlns:p14="http://schemas.microsoft.com/office/powerpoint/2010/main" val="840705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assume the network is reliable and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you have error handling and asynchronous communication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Write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real, write tests – unit, integration, you name it…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create a SPA monolith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Separate the UI layer to API Gateway microservices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Involve the business in your overall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domain contexts should be well-defined in the organization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in this lecture (you will laugh hard):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hlinkClick r:id="rId2"/>
              </a:rPr>
              <a:t>https://www.youtube.com/watch?v=X0tjziAQfNQ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2321669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52033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Are you Netflix?</a:t>
            </a:r>
          </a:p>
          <a:p>
            <a:pPr>
              <a:lnSpc>
                <a:spcPct val="100000"/>
              </a:lnSpc>
            </a:pPr>
            <a:r>
              <a:rPr lang="en-US" dirty="0"/>
              <a:t>Are you Amazon?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serious</a:t>
            </a:r>
            <a:r>
              <a:rPr lang="bg-BG" dirty="0"/>
              <a:t> </a:t>
            </a:r>
            <a:r>
              <a:rPr lang="en-US" dirty="0"/>
              <a:t>or worldwide scale and customers? 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expect a huge increase in your customer base soon?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a struggling with performance monolith?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the recourses to develop microservices?</a:t>
            </a:r>
          </a:p>
          <a:p>
            <a:pPr>
              <a:lnSpc>
                <a:spcPct val="100000"/>
              </a:lnSpc>
            </a:pPr>
            <a:r>
              <a:rPr lang="en-US" dirty="0"/>
              <a:t>If any of this is “Yes”, then do them!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always better to start with a monolith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then extract microservices!</a:t>
            </a:r>
          </a:p>
          <a:p>
            <a:pPr>
              <a:lnSpc>
                <a:spcPct val="100000"/>
              </a:lnSpc>
            </a:pPr>
            <a:r>
              <a:rPr lang="en-US" dirty="0"/>
              <a:t>Also – make sure every team member is on the same page!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823107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 before Q &amp; A</a:t>
            </a:r>
          </a:p>
        </p:txBody>
      </p:sp>
    </p:spTree>
    <p:extLst>
      <p:ext uri="{BB962C8B-B14F-4D97-AF65-F5344CB8AC3E}">
        <p14:creationId xmlns:p14="http://schemas.microsoft.com/office/powerpoint/2010/main" val="159450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Microservices Architecture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Distributed Data</a:t>
            </a:r>
          </a:p>
          <a:p>
            <a:pPr>
              <a:lnSpc>
                <a:spcPct val="100000"/>
              </a:lnSpc>
            </a:pPr>
            <a:r>
              <a:rPr lang="en-US" dirty="0"/>
              <a:t>Event-Driven Communication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Avoiding Disasters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https://www.eventbrite.com/e/software-architecture-microservices-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code-it-up-online-vol-14-registration-262477656737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The Series Of Events</a:t>
            </a:r>
          </a:p>
        </p:txBody>
      </p:sp>
    </p:spTree>
    <p:extLst>
      <p:ext uri="{BB962C8B-B14F-4D97-AF65-F5344CB8AC3E}">
        <p14:creationId xmlns:p14="http://schemas.microsoft.com/office/powerpoint/2010/main" val="2998585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Other </a:t>
            </a:r>
            <a:r>
              <a:rPr lang="en-US" dirty="0"/>
              <a:t>Useful Patterns &amp; Anti-Patterns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Architect Role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Soft Skills Required For A Technical Career</a:t>
            </a:r>
          </a:p>
          <a:p>
            <a:pPr>
              <a:lnSpc>
                <a:spcPct val="100000"/>
              </a:lnSpc>
            </a:pPr>
            <a:r>
              <a:rPr lang="en-US" dirty="0"/>
              <a:t>Register here: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hlinkClick r:id="rId2"/>
              </a:rPr>
              <a:t>https://www.eventbrite.com/e/software-architecture-the-architect-the-team-</a:t>
            </a:r>
            <a:br>
              <a:rPr lang="en-US" sz="1600" dirty="0">
                <a:hlinkClick r:id="rId2"/>
              </a:rPr>
            </a:br>
            <a:r>
              <a:rPr lang="en-US" sz="1600" dirty="0">
                <a:hlinkClick r:id="rId2"/>
              </a:rPr>
              <a:t>code-it-up-online-vol-15-registration-265180962397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3"/>
              </a:rPr>
              <a:t>wewritesoftware@gmail.com</a:t>
            </a:r>
            <a:r>
              <a:rPr lang="en-US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hlinkClick r:id="rId4"/>
              </a:rPr>
              <a:t>https://www.eventbrite.com/e/software-architecture-microservices-</a:t>
            </a:r>
            <a:br>
              <a:rPr lang="en-US" sz="1600" dirty="0">
                <a:hlinkClick r:id="rId4"/>
              </a:rPr>
            </a:br>
            <a:r>
              <a:rPr lang="en-US" sz="1600" dirty="0">
                <a:hlinkClick r:id="rId4"/>
              </a:rPr>
              <a:t>code-it-up-online-vol-14-registration-262477656737</a:t>
            </a:r>
            <a:r>
              <a:rPr lang="en-US" sz="1600" dirty="0"/>
              <a:t> </a:t>
            </a:r>
            <a:endParaRPr lang="bg-BG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next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220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You can check the Code It Up blog and subscribe: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https://codeitup.today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watch some of the free videos: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https://www.youtube.com/CodeItUpwithIvo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Clean code &amp; The art of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Docker, CI/CD, Redis, Elasticsearch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source code in all free lessons is available on </a:t>
            </a:r>
            <a:r>
              <a:rPr lang="en-US" sz="2400" dirty="0" err="1"/>
              <a:t>Patreon</a:t>
            </a:r>
            <a:r>
              <a:rPr lang="en-US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https://www.patreon.com/ivaylokenov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Unrelated to the IT sector but check out my art T-Shirts: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https://way-ve.com/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CODE10 during checkout for 10% discount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Goodies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316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You can get the recordings of the past C# events from the event page: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Async-Await In Detail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C# ORM Battle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 – From ABC To XYZ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Identity Server Demystified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Eventual Consistency Done Right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Let's Get Functional With C#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API Scenarios –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Past workshops are also available: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Multithreading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Domain-Driven Design With ASP.NET Core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Kubernetes For Web Developers</a:t>
            </a:r>
          </a:p>
          <a:p>
            <a:pPr>
              <a:lnSpc>
                <a:spcPct val="100000"/>
              </a:lnSpc>
            </a:pPr>
            <a:r>
              <a:rPr lang="en-US" dirty="0"/>
              <a:t>If interested, you can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Code It Up Events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4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b="1" dirty="0">
                <a:hlinkClick r:id="rId2"/>
              </a:rPr>
              <a:t>http://paypal.me/ivaylokenov</a:t>
            </a:r>
            <a:r>
              <a:rPr lang="en-US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@ivaylokenov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b="1" dirty="0">
                <a:hlinkClick r:id="rId3"/>
              </a:rPr>
              <a:t>https://www.patreon.com/ivaylokenov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b="1" dirty="0">
                <a:hlinkClick r:id="rId4"/>
              </a:rPr>
              <a:t>https://opencollective.com/mytestedaspnet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b="1" dirty="0">
                <a:hlinkClick r:id="rId5"/>
              </a:rPr>
              <a:t>http://buymeacoff.ee/ivaylokenov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b="1" dirty="0">
                <a:hlinkClick r:id="rId6"/>
              </a:rPr>
              <a:t>http://bit.ly/ik-sponsors</a:t>
            </a:r>
            <a:r>
              <a:rPr lang="en-US" sz="1800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check my sponsors!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INDEAVR - </a:t>
            </a:r>
            <a:r>
              <a:rPr lang="en-US" dirty="0">
                <a:hlinkClick r:id="rId7"/>
              </a:rPr>
              <a:t>https://indeavr.com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Americaneagle.com - </a:t>
            </a:r>
            <a:r>
              <a:rPr lang="en-US" dirty="0">
                <a:hlinkClick r:id="rId8"/>
              </a:rPr>
              <a:t>https://www.americaneagle.com</a:t>
            </a:r>
            <a:r>
              <a:rPr lang="bg-BG" dirty="0"/>
              <a:t> 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B2F6D-C85D-4711-AAAA-F94929D28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876434"/>
            <a:ext cx="5283200" cy="1191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743E7-3235-46A6-9C5C-C7C2F3B51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3234751"/>
            <a:ext cx="2438400" cy="1561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Resources: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hlinkClick r:id="rId2"/>
              </a:rPr>
              <a:t>https://github.com/ivaylokenov/Software-Architecture-Series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31247</TotalTime>
  <Words>4749</Words>
  <Application>Microsoft Office PowerPoint</Application>
  <PresentationFormat>Widescreen</PresentationFormat>
  <Paragraphs>722</Paragraphs>
  <Slides>94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Tw Cen MT</vt:lpstr>
      <vt:lpstr>Circuit</vt:lpstr>
      <vt:lpstr>Software Architecture Part 6</vt:lpstr>
      <vt:lpstr>For LIVE questions</vt:lpstr>
      <vt:lpstr>Live stream troubleshooting</vt:lpstr>
      <vt:lpstr>The Presenter</vt:lpstr>
      <vt:lpstr>Sponsors</vt:lpstr>
      <vt:lpstr>ABOUT CODE IT UP</vt:lpstr>
      <vt:lpstr>Code it up </vt:lpstr>
      <vt:lpstr>Thankful if you share a story</vt:lpstr>
      <vt:lpstr>ABOUT The Series Of Events</vt:lpstr>
      <vt:lpstr>About This SERIES Of Code It Up Events</vt:lpstr>
      <vt:lpstr>The Content Of The Series – A Free Course</vt:lpstr>
      <vt:lpstr>in The previous parts</vt:lpstr>
      <vt:lpstr>in this part</vt:lpstr>
      <vt:lpstr>About this topic</vt:lpstr>
      <vt:lpstr>INDEAVR – The EVENT’s DIAMOND SPONSOR</vt:lpstr>
      <vt:lpstr>Microservices Architecture</vt:lpstr>
      <vt:lpstr>Let’s start with monoliths</vt:lpstr>
      <vt:lpstr>Let’s start with monoliths</vt:lpstr>
      <vt:lpstr>And move to microservices</vt:lpstr>
      <vt:lpstr>And move to microservices</vt:lpstr>
      <vt:lpstr>And move to microservices</vt:lpstr>
      <vt:lpstr>Data in Microservices</vt:lpstr>
      <vt:lpstr>Data in microservices</vt:lpstr>
      <vt:lpstr>Data in microservices</vt:lpstr>
      <vt:lpstr>Data in microservices</vt:lpstr>
      <vt:lpstr>Data in microservices</vt:lpstr>
      <vt:lpstr>Back to The BOUNDED CONTEXT</vt:lpstr>
      <vt:lpstr>The bounded context</vt:lpstr>
      <vt:lpstr>The bounded context</vt:lpstr>
      <vt:lpstr>The bounded context</vt:lpstr>
      <vt:lpstr>BEFORE WE CONTINUE…</vt:lpstr>
      <vt:lpstr>Huge THANKS for your support &amp; TRUST!</vt:lpstr>
      <vt:lpstr>These events are not Exactly free</vt:lpstr>
      <vt:lpstr>Logical VS Physical Architecture</vt:lpstr>
      <vt:lpstr>Logical VS Physical Architecture</vt:lpstr>
      <vt:lpstr>Logical VS Physical Architecture</vt:lpstr>
      <vt:lpstr>DISTRIBUTED DATA Challenges</vt:lpstr>
      <vt:lpstr>1. HOW TO DEFINE BOUNDARIES</vt:lpstr>
      <vt:lpstr>2. Query than span multiple services</vt:lpstr>
      <vt:lpstr>3. Query than span multiple services</vt:lpstr>
      <vt:lpstr>4. Consistency between services</vt:lpstr>
      <vt:lpstr>4. Consistency between services</vt:lpstr>
      <vt:lpstr>5. Communication between services</vt:lpstr>
      <vt:lpstr>5. Communication between services</vt:lpstr>
      <vt:lpstr>5. Communication between services</vt:lpstr>
      <vt:lpstr>Identifying boundaries</vt:lpstr>
      <vt:lpstr>Identifying boundaries</vt:lpstr>
      <vt:lpstr>Identifying boundaries</vt:lpstr>
      <vt:lpstr>Identifying boundaries</vt:lpstr>
      <vt:lpstr>Identifying boundaries</vt:lpstr>
      <vt:lpstr>THE API GATEWAY</vt:lpstr>
      <vt:lpstr>Direct Client-Server Communication</vt:lpstr>
      <vt:lpstr>Direct Client-Server Communication</vt:lpstr>
      <vt:lpstr>THE API GATEWAY</vt:lpstr>
      <vt:lpstr>THE API GATEWAY</vt:lpstr>
      <vt:lpstr>THE API GATEWAY</vt:lpstr>
      <vt:lpstr>THE API GATEWAY</vt:lpstr>
      <vt:lpstr>THE API GATEWAY - Benefits</vt:lpstr>
      <vt:lpstr>THE API GATEWAY - Drawbacks</vt:lpstr>
      <vt:lpstr>Communication</vt:lpstr>
      <vt:lpstr>Communication Types</vt:lpstr>
      <vt:lpstr>Communication Types</vt:lpstr>
      <vt:lpstr>Communication Patterns</vt:lpstr>
      <vt:lpstr>REQUEST-RESPONSE</vt:lpstr>
      <vt:lpstr>Web sockets</vt:lpstr>
      <vt:lpstr>Asynchronous messages</vt:lpstr>
      <vt:lpstr>Single receiver</vt:lpstr>
      <vt:lpstr>Multiple receivers</vt:lpstr>
      <vt:lpstr>Asynchronous messages - Problems</vt:lpstr>
      <vt:lpstr>Asynchronous messages – atomicity</vt:lpstr>
      <vt:lpstr>Asynchronous messages – atomicity</vt:lpstr>
      <vt:lpstr>Asynchronous messages – atomicity</vt:lpstr>
      <vt:lpstr>The Saga Pattern</vt:lpstr>
      <vt:lpstr>The Saga Pattern</vt:lpstr>
      <vt:lpstr>Choreography</vt:lpstr>
      <vt:lpstr>Orchestration</vt:lpstr>
      <vt:lpstr>OTHER Considerations</vt:lpstr>
      <vt:lpstr>VERSIONING</vt:lpstr>
      <vt:lpstr>addressability</vt:lpstr>
      <vt:lpstr>UI Based on Microservices</vt:lpstr>
      <vt:lpstr>HEALTH</vt:lpstr>
      <vt:lpstr>Containers &amp; Orchestration</vt:lpstr>
      <vt:lpstr>Avoiding Disasters</vt:lpstr>
      <vt:lpstr>Avoiding Disasters with practical tips</vt:lpstr>
      <vt:lpstr>Avoiding Disasters</vt:lpstr>
      <vt:lpstr>Microservices decision tree</vt:lpstr>
      <vt:lpstr>The microservices Decision Tree</vt:lpstr>
      <vt:lpstr>FINAL WORDS before Q &amp; A</vt:lpstr>
      <vt:lpstr>Summary</vt:lpstr>
      <vt:lpstr>In the next part</vt:lpstr>
      <vt:lpstr>Other Goodies</vt:lpstr>
      <vt:lpstr>Past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3147</cp:revision>
  <dcterms:created xsi:type="dcterms:W3CDTF">2017-03-28T09:08:48Z</dcterms:created>
  <dcterms:modified xsi:type="dcterms:W3CDTF">2022-02-16T15:45:43Z</dcterms:modified>
</cp:coreProperties>
</file>